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5" r:id="rId9"/>
    <p:sldId id="264" r:id="rId10"/>
    <p:sldId id="277" r:id="rId11"/>
    <p:sldId id="263" r:id="rId12"/>
    <p:sldId id="262" r:id="rId13"/>
    <p:sldId id="271" r:id="rId14"/>
    <p:sldId id="270" r:id="rId15"/>
    <p:sldId id="269" r:id="rId16"/>
    <p:sldId id="268" r:id="rId17"/>
    <p:sldId id="267" r:id="rId18"/>
    <p:sldId id="274" r:id="rId19"/>
    <p:sldId id="27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11:48:48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21389,'1579'0'0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52:28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0 165 24575,'23'0'0,"169"-6"0,-161 3 0,0-1 0,-1-2 0,0-2 0,36-12 0,-43 13 0,-1 2 0,1 0 0,0 1 0,0 2 0,45 0 0,-36 2 0,-1-2 0,44-7 0,8-11 0,-47 9 0,1 3 0,0 1 0,40-2 0,285 8 0,-169 3 0,-170-4-122,1 0-1,-1-2 0,25-6 0,-30 6-751,11-2-5952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52:31.4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24575,'16'7'0,"1"-1"0,0 0 0,1-1 0,0-1 0,-1-1 0,32 3 0,115-7 0,-87-1 0,493 2 0,-535-2 0,-1-1 0,38-9 0,47-4 0,122 14-1365,-205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49:18.0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49:21.2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24575,'1411'0'0,"-1386"-1"0,-1-2 0,49-11 0,-47 8 0,1 1 0,35-2 0,457 6 84,-249 3-1533,-240-2-5377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49:24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0 139 24575,'127'0'0,"45"2"0,269-32 0,-387 22 0,294-49 0,-222 38 0,1 4 0,197 4 0,-270 14 0,0 3 0,-1 2 0,92 27 0,-128-31 0,7 1 0,0-1 0,0-2 0,26 1 0,-25-3 0,-1 2 0,0 0 0,27 7 0,-22-3 0,0-1 0,31 1 0,-32-4 0,0 1 0,38 10 0,19 3-1365,-58-13-5461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11:48:54.8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9T11:48:54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50:16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0 103 24575,'8'0'0,"0"-1"0,0-1 0,0 0 0,0 0 0,13-5 0,22-6 0,32 5 0,1 3 0,115 7 0,-51 1 0,549-3 0,-655 2 0,0 2 0,60 14 0,-54-9 0,-12-2 0,0 2 0,-1 0 0,29 16 0,-35-15 0,1-1 0,0 0 0,0-2 0,1 0 0,36 5 0,266-8 0,-167-7 0,-128 3 0,6 2 0,1-2 0,0-2 0,0-1 0,0-2 0,-1-1 0,64-20 0,-55 11 0,63-12 0,27-8 0,-111 28 0,-1 1 0,1 1 0,0 1 0,38-1 0,104 8 0,-62 0 0,912-3 0,-734 19 0,3-1 0,-217-17 0,-36 1 0,1-2 0,-1-1 0,0-1 0,61-14 0,-49 2 0,58-29 0,-91 38 0,50-15-1365,-33 14-5461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50:22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54 24575,'997'0'0,"-968"2"0,0 1 0,44 10 0,37 4 0,39 0 0,-87-8 0,71 1 0,-123-10 0,72 1 0,0-3 0,121-19 0,-72 6 0,-6 1 0,-51-1-682,90-31-1,-127 34-6143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07:52:26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0 105 24575,'896'0'0,"-869"-2"0,1-1 0,0-1 0,-1-2 0,47-16 0,19-4 0,-65 20 0,17-5 0,0 2 0,1 2 0,61-1 0,29 9-1365,-106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4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9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4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5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6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5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image" Target="../media/image11.png"/><Relationship Id="rId4" Type="http://schemas.openxmlformats.org/officeDocument/2006/relationships/customXml" Target="../ink/ink9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9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9C1A361-7968-6326-4213-14A149227A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CDC99A-B32C-03C6-F405-D7F6784DE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69" y="978408"/>
            <a:ext cx="11674129" cy="167335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Welcome to Contract Monthly Claim Presentation</a:t>
            </a:r>
            <a:endParaRPr lang="en-ZA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7FC32-4931-28F8-982D-9C4868051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4540" y="3630169"/>
            <a:ext cx="5040785" cy="1828799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Proudly Presented to you By </a:t>
            </a:r>
            <a:r>
              <a:rPr lang="en-US" sz="2400" dirty="0" err="1">
                <a:solidFill>
                  <a:srgbClr val="FFFFFF"/>
                </a:solidFill>
              </a:rPr>
              <a:t>Mr.Mbatha</a:t>
            </a:r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ST10070515</a:t>
            </a:r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8B750-B773-1292-B4EB-3E0AEA4E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B7FA5C-F4EE-61DF-3A52-8DBE0942D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E6B381E-60C3-70F4-3190-2921A0E5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F3B20-26CC-855F-B1EE-750EB8E85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Introduction &amp; Problem Statement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695EB-4D0D-CD17-22DA-3D485F6C4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F998F-A00C-0C5D-431D-16B0308F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F342E-19FA-4AEF-9B6A-77AEC83032FC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6258FA-8933-F75B-A764-ECD6EE105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52A9EE-2C4B-B580-C217-2A3FE37610C8}"/>
                  </a:ext>
                </a:extLst>
              </p14:cNvPr>
              <p14:cNvContentPartPr/>
              <p14:nvPr/>
            </p14:nvContentPartPr>
            <p14:xfrm>
              <a:off x="7191584" y="2371602"/>
              <a:ext cx="579600" cy="3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52A9EE-2C4B-B580-C217-2A3FE37610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5464" y="2365482"/>
                <a:ext cx="591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8A45C5-F5F6-0272-29E1-206D4C5F7E23}"/>
                  </a:ext>
                </a:extLst>
              </p14:cNvPr>
              <p14:cNvContentPartPr/>
              <p14:nvPr/>
            </p14:nvContentPartPr>
            <p14:xfrm>
              <a:off x="7253144" y="2745642"/>
              <a:ext cx="617040" cy="5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8A45C5-F5F6-0272-29E1-206D4C5F7E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7024" y="2739522"/>
                <a:ext cx="629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92FC4B-A5EB-0E5D-AF62-805DA5F5E6A5}"/>
                  </a:ext>
                </a:extLst>
              </p14:cNvPr>
              <p14:cNvContentPartPr/>
              <p14:nvPr/>
            </p14:nvContentPartPr>
            <p14:xfrm>
              <a:off x="7240904" y="3286722"/>
              <a:ext cx="540360" cy="1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92FC4B-A5EB-0E5D-AF62-805DA5F5E6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4784" y="3280602"/>
                <a:ext cx="552600" cy="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62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15C15-4CED-616A-82F1-2D25008ED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42DDE8-CB0E-24C0-42F4-BAD8F5CD3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1EE7B00-6963-992B-80D3-F9DB99B9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CC3BB-FB46-0B4C-06FF-24006E69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Coordinator/Manager View: Verification Automation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5E6CCF-4BF7-0C77-6F03-4B73B58E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A73C71-9841-B9B5-1D8F-325A71C62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8C123-3F31-2298-5981-26E5FBC53339}"/>
              </a:ext>
            </a:extLst>
          </p:cNvPr>
          <p:cNvSpPr txBox="1"/>
          <p:nvPr/>
        </p:nvSpPr>
        <p:spPr>
          <a:xfrm>
            <a:off x="0" y="1618735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Dashboard View:</a:t>
            </a:r>
          </a:p>
          <a:p>
            <a:pPr algn="ctr"/>
            <a:r>
              <a:rPr lang="en-US" dirty="0"/>
              <a:t> Clear, organized dashboard showing all pending claims.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b="1" dirty="0"/>
              <a:t>Workflow Highlight: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Integration of Approval Workflows to streamline verification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15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24D82-7688-DD71-20DE-D5DF2B9D7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E76AEE-5BEA-7E56-DFEF-923BE56D9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DAD9A81-921B-675D-995A-3E51EAD176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8AD93-0BCE-4C87-C9DC-7B588B0E3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ZA" sz="3600" dirty="0"/>
              <a:t>Pics</a:t>
            </a:r>
            <a:br>
              <a:rPr lang="en-ZA" sz="3600" dirty="0"/>
            </a:b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5E6828-5CE8-7B6C-EB35-EFF625093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649AF-F9B5-97C6-0D14-D10D82EE8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A4398-67AF-C535-8A8F-7180F9FD37D9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ECC22-0AEA-1226-F24C-F43313832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0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DA1EB-92A8-C4A0-710F-89886B75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991263-4A71-B8FB-2168-D20EF878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71104E3-88FC-635E-757E-07D52EAA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A6E9F-B117-9F5E-80A3-81CFDB6AF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Security &amp; Reliability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1D3B5-F0B3-20CE-A4AF-F6604950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6FB7F-A508-4A8F-D390-6A81DAFB7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F3AF5-94B1-C20B-A664-EE115BEE9E83}"/>
              </a:ext>
            </a:extLst>
          </p:cNvPr>
          <p:cNvSpPr txBox="1"/>
          <p:nvPr/>
        </p:nvSpPr>
        <p:spPr>
          <a:xfrm>
            <a:off x="0" y="1618735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/>
              <a:t>User Authentication</a:t>
            </a:r>
          </a:p>
          <a:p>
            <a:pPr algn="ctr"/>
            <a:r>
              <a:rPr lang="en-ZA" dirty="0"/>
              <a:t> Use of Database integrated for user authentication and authorization.</a:t>
            </a:r>
          </a:p>
          <a:p>
            <a:pPr algn="ctr"/>
            <a:endParaRPr lang="en-ZA" dirty="0"/>
          </a:p>
          <a:p>
            <a:pPr algn="ctr"/>
            <a:r>
              <a:rPr lang="en-ZA" b="1" dirty="0"/>
              <a:t>Error Handling</a:t>
            </a:r>
          </a:p>
          <a:p>
            <a:pPr algn="ctr"/>
            <a:r>
              <a:rPr lang="en-ZA" dirty="0"/>
              <a:t>Graceful error handling mechanisms displaying meaningful messages (e.g., during file upload)</a:t>
            </a:r>
          </a:p>
        </p:txBody>
      </p:sp>
    </p:spTree>
    <p:extLst>
      <p:ext uri="{BB962C8B-B14F-4D97-AF65-F5344CB8AC3E}">
        <p14:creationId xmlns:p14="http://schemas.microsoft.com/office/powerpoint/2010/main" val="323053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2B023-885F-1DB4-6049-642C632A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4593DC-20E3-EC63-D8DE-E2C88ADD1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F9F10EE-BF87-D1CD-FD30-B328C41D85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196ED7-D8E5-594D-E2F7-FBDEA8B46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A2833-EC16-674C-9AC1-EDCAB77E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AEC1658-D33B-0F21-D8D6-E05BDB133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3" y="868921"/>
            <a:ext cx="11073114" cy="318192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2D39798-B1CD-0514-83B0-EC1C8BCCD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533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DC38C-05E7-9379-2EA5-BE3FECF4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48B7EE-8C9E-918C-FD76-B35831849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49BCEEA-1588-E80D-F1B8-DF96F4F4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FB3A9-B668-8D1D-8B39-D1C8421B4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HR View: Processing &amp; Data Management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3B3AE-471C-575B-EC93-BD4EAC3AF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DC505D-D893-AF48-1203-CA998FA09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56440-1417-1D10-4D59-9E1174DEB52D}"/>
              </a:ext>
            </a:extLst>
          </p:cNvPr>
          <p:cNvSpPr txBox="1"/>
          <p:nvPr/>
        </p:nvSpPr>
        <p:spPr>
          <a:xfrm>
            <a:off x="0" y="1618735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Automation Highlight</a:t>
            </a:r>
          </a:p>
          <a:p>
            <a:pPr algn="ctr"/>
            <a:r>
              <a:rPr lang="en-US" dirty="0"/>
              <a:t>Functionality to automatically generate Invoices for payment processing.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b="1" dirty="0"/>
              <a:t>Data Management</a:t>
            </a:r>
          </a:p>
          <a:p>
            <a:pPr algn="ctr"/>
            <a:r>
              <a:rPr lang="en-US" dirty="0"/>
              <a:t>Features to manage and update lecturer personal/contact information.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115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BB8C9-D743-9FF2-7F99-A467364C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87B4F5-16CD-7D75-ED9F-5DA894FF9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581F8F1-B6CE-6D7B-A97F-1F457BCC5B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5CF47-4107-81EC-12AB-DD7477AC6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ZA" sz="3600" dirty="0"/>
              <a:t>Pics</a:t>
            </a:r>
            <a:br>
              <a:rPr lang="en-ZA" sz="3600" dirty="0"/>
            </a:b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5F562-1779-F86F-4EFC-CCB1708F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315E8-F0EF-50D8-D156-A967CFF0B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B3D22-9A7B-B1D6-8AAC-0B4C37B8EEB6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F21CF332-2255-EDE6-7F99-1AECDAF7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73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91DC8-FA73-33CC-6732-090085D68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7269D3-A5ED-5C83-C89D-0076C579F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05E4AF42-AED5-FA01-E2B8-E416CB0927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DE469-2B11-57FF-EA58-9240C956B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ZA" sz="3600" dirty="0"/>
              <a:t>Pics</a:t>
            </a:r>
            <a:br>
              <a:rPr lang="en-ZA" sz="3600" dirty="0"/>
            </a:b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9EA9BC-5688-5A60-98DA-CD4AF1E2E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9D255-61C4-3D20-86EC-E596495EE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8B8C-FA26-0BD5-8C0B-C9A7ADD99D17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1F725-B863-E10C-DD55-036BC634A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7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B1518-1B64-6DB5-7EF3-0C19AA1F5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D365AA-EE26-CC6E-CB1F-A311B99E0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DA0081C-127E-1F52-952E-8E5E70A37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36745-F5DD-9934-2281-86BDD0C2B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ZA" sz="3600" dirty="0"/>
              <a:t>Pics</a:t>
            </a:r>
            <a:br>
              <a:rPr lang="en-ZA" sz="3600" dirty="0"/>
            </a:b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497A5-751C-B723-5E26-7EEB1CC7E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EFC254-1CC0-91EA-A4F2-63CC0CBD6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C8D26-577F-E8AD-0C37-0869AA6E1602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D10432-385E-F131-F94D-DE5F3D3D4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8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F5A8D-A4B4-7522-24E6-F0D926F27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3D0696-1B0F-97AA-C549-715E5C636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A4514C0F-50C2-7DBE-20C6-F2EFBCA14A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C71DE-75F0-07E0-FFD1-08BE2EE3B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ZA" sz="3600" dirty="0"/>
              <a:t>Pics</a:t>
            </a:r>
            <a:br>
              <a:rPr lang="en-ZA" sz="3600" dirty="0"/>
            </a:b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DEA223-6886-ADF2-CB2B-F998321F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6E192-8A2B-4916-4014-A383FB52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D2EC4-0F0F-7093-FFAB-343C03F6D849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3" name="prsentationHR">
            <a:hlinkClick r:id="" action="ppaction://media"/>
            <a:extLst>
              <a:ext uri="{FF2B5EF4-FFF2-40B4-BE49-F238E27FC236}">
                <a16:creationId xmlns:a16="http://schemas.microsoft.com/office/drawing/2014/main" id="{7CB0D5D5-8F13-E3BC-302D-B3FE26E3D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55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7A549-8195-5F49-507A-BFC4652D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B81EF6-2994-9C43-89A1-9E7A567B2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28213FD-19B9-DEF4-85E9-90F5519648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F58B0-3942-E5E7-445B-51F45CFE5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Introduction &amp; Problem Statement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660CE-CE82-6FCC-BCC2-1719FEEA6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A3B2A-DFDD-2CB5-FAF8-608A8473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7E63-1F31-4D98-52AC-A83D3C5BA288}"/>
              </a:ext>
            </a:extLst>
          </p:cNvPr>
          <p:cNvSpPr txBox="1"/>
          <p:nvPr/>
        </p:nvSpPr>
        <p:spPr>
          <a:xfrm>
            <a:off x="0" y="1618735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is CMCS?</a:t>
            </a:r>
          </a:p>
          <a:p>
            <a:pPr algn="ctr"/>
            <a:r>
              <a:rPr lang="en-US" dirty="0"/>
              <a:t> A .NET web-based application to streamline monthly claims.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b="1" dirty="0"/>
              <a:t>The Challenge: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Complex, time-consuming manual processes for IC Lecturer claim submissions, verification, and approval.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Our Goal: </a:t>
            </a:r>
          </a:p>
          <a:p>
            <a:pPr algn="ctr"/>
            <a:r>
              <a:rPr lang="en-US" dirty="0"/>
              <a:t>Enhance efficiency, accuracy, and user satisfaction.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3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04681-BB4E-73DA-6E0C-7B72CED0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ACA7CB-F16C-CB97-F1BC-DD8242479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1137960-38D0-96C8-6B98-93855B9FE1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40505-9416-B02F-B6F9-3D89B3D2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ZA" sz="3600" dirty="0"/>
              <a:t>Conclusion &amp; Future Enhancements</a:t>
            </a:r>
            <a:br>
              <a:rPr lang="en-ZA" sz="3600" dirty="0"/>
            </a:b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5ADBF5-9CC9-BE49-BA3D-401C90C2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6FC7D-69B9-8924-18F5-07132128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7AB8C-D51A-812C-1AF8-BB0A785C878D}"/>
              </a:ext>
            </a:extLst>
          </p:cNvPr>
          <p:cNvSpPr txBox="1"/>
          <p:nvPr/>
        </p:nvSpPr>
        <p:spPr>
          <a:xfrm>
            <a:off x="0" y="16187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Summary of Value:</a:t>
            </a:r>
            <a:r>
              <a:rPr lang="en-US" dirty="0"/>
              <a:t> Reiterate how CMCS revolutionizes claim management (e.g., saving time, reducing errors). * </a:t>
            </a:r>
            <a:r>
              <a:rPr lang="en-US" b="1" dirty="0"/>
              <a:t>Future Features:</a:t>
            </a:r>
            <a:r>
              <a:rPr lang="en-US" dirty="0"/>
              <a:t> (Optional) Suggest one or two features you would add next to further improve the system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0813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E77E8-8822-D9B0-177B-0D4D118D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C1447FF-2933-8F99-8D7F-226D026C6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95AFA4C-D5F3-EDE9-EFC4-659E24D8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C8FA6-E1A3-9508-A869-962C914D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Architecture &amp; Design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7433B-0910-A307-5A57-2DE405BF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31141-106A-DB47-EDC9-1A37F559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D6C3D-9090-EE6B-414E-ABDED54E71B0}"/>
              </a:ext>
            </a:extLst>
          </p:cNvPr>
          <p:cNvSpPr txBox="1"/>
          <p:nvPr/>
        </p:nvSpPr>
        <p:spPr>
          <a:xfrm>
            <a:off x="0" y="1618735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Technology Stack</a:t>
            </a:r>
            <a:endParaRPr lang="en-US" dirty="0"/>
          </a:p>
          <a:p>
            <a:pPr algn="ctr"/>
            <a:r>
              <a:rPr lang="en-US" dirty="0"/>
              <a:t>Built using C# and ASP.NET Core MVC (or relevant framework).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b="1" dirty="0"/>
              <a:t>Database Structure</a:t>
            </a:r>
          </a:p>
          <a:p>
            <a:pPr algn="ctr"/>
            <a:r>
              <a:rPr lang="en-US" dirty="0"/>
              <a:t> Briefly present the core entities and relationships from your UML Class Diagram. </a:t>
            </a:r>
          </a:p>
        </p:txBody>
      </p:sp>
    </p:spTree>
    <p:extLst>
      <p:ext uri="{BB962C8B-B14F-4D97-AF65-F5344CB8AC3E}">
        <p14:creationId xmlns:p14="http://schemas.microsoft.com/office/powerpoint/2010/main" val="4069682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37EBC-F8A8-C3B0-89AB-5D55F4AF0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F207F9-956C-8668-41AB-CC895B3A2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0E1D5AA-4620-9B13-D339-2B43B5AFCE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F40B6-A2C3-0437-8D41-A45CE1B9D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US" sz="3600"/>
              <a:t>Lecturer View: Claim Submission &amp; Automation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3EC1D-7641-BC24-2F33-299E85760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F97BF-1D7B-6482-F522-EC15816ED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114F0-860A-4B75-EC43-5EEA89E139EA}"/>
              </a:ext>
            </a:extLst>
          </p:cNvPr>
          <p:cNvSpPr txBox="1"/>
          <p:nvPr/>
        </p:nvSpPr>
        <p:spPr>
          <a:xfrm>
            <a:off x="0" y="1721424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Core Functionality </a:t>
            </a:r>
          </a:p>
          <a:p>
            <a:pPr algn="ctr"/>
            <a:r>
              <a:rPr lang="en-US" dirty="0"/>
              <a:t>Lecturers easily submit claims with hours worked and hourly rate. 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Automation Highlight </a:t>
            </a:r>
          </a:p>
          <a:p>
            <a:pPr algn="ctr"/>
            <a:r>
              <a:rPr lang="en-US" dirty="0"/>
              <a:t>Auto-Calculation feature computes the final payment upon submission of claim and can be viewed in the lecturer Dashboard.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b="1" dirty="0"/>
              <a:t>Accuracy Highlight </a:t>
            </a:r>
          </a:p>
          <a:p>
            <a:pPr algn="ctr"/>
            <a:r>
              <a:rPr lang="en-US" dirty="0"/>
              <a:t>Client-side Validation Checks ensure accurate data entry.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837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1155F-3ADD-29D7-9F40-71C18E52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BC7012-BE5C-B802-7993-F70ABB247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016711CC-9CC2-6120-C83D-06A94B36DD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5521E-73D1-9EA8-1ADC-2627090C9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Introduction &amp; Problem Statement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70675A-D514-45ED-E340-D6A4204C2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BB325-5767-A171-7DAD-44867181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70EC5-812D-70A2-4ECE-B83242B18488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258DC3-93B7-3203-A871-387BB890C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BAB915B-7308-0F48-9611-424B2B2FBACE}"/>
                  </a:ext>
                </a:extLst>
              </p14:cNvPr>
              <p14:cNvContentPartPr/>
              <p14:nvPr/>
            </p14:nvContentPartPr>
            <p14:xfrm>
              <a:off x="6141104" y="2434242"/>
              <a:ext cx="5688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BAB915B-7308-0F48-9611-424B2B2FBA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4984" y="2428122"/>
                <a:ext cx="58104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58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FF7B3-D7D3-BF2C-70E0-492A770A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EC62E75-FF35-4D73-DDDC-08592C0DC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98F4B9EE-27D1-BB50-0E13-992F9902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2423F-89FF-2F3D-854D-80F919187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Introduction &amp; Problem Statement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7D69B-55B7-9255-DD8C-5D473EAA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C1D37E-82A6-0BF2-3929-A937EF9FF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2E8D53-3158-11B5-EDC6-BF520AC10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84404E-24D3-C207-B600-92BBCFDDE8B4}"/>
                  </a:ext>
                </a:extLst>
              </p14:cNvPr>
              <p14:cNvContentPartPr/>
              <p14:nvPr/>
            </p14:nvContentPartPr>
            <p14:xfrm>
              <a:off x="-568576" y="200152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84404E-24D3-C207-B600-92BBCFDDE8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74696" y="199540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F3F43A-CC3D-B47C-7940-DAE02E4203A3}"/>
                  </a:ext>
                </a:extLst>
              </p14:cNvPr>
              <p14:cNvContentPartPr/>
              <p14:nvPr/>
            </p14:nvContentPartPr>
            <p14:xfrm>
              <a:off x="1247984" y="1679682"/>
              <a:ext cx="888480" cy="1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F3F43A-CC3D-B47C-7940-DAE02E4203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1864" y="1673562"/>
                <a:ext cx="900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1BDB71-5B63-F86C-A31D-1AC25080CAE5}"/>
                  </a:ext>
                </a:extLst>
              </p14:cNvPr>
              <p14:cNvContentPartPr/>
              <p14:nvPr/>
            </p14:nvContentPartPr>
            <p14:xfrm>
              <a:off x="1272464" y="2433882"/>
              <a:ext cx="950760" cy="5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1BDB71-5B63-F86C-A31D-1AC25080CA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6344" y="2427762"/>
                <a:ext cx="96300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43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7A8F5-8C6C-3646-AF03-33C6A3E1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0009F-1784-BC81-957C-5E0135E6A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8760723-F9AC-88C7-8120-843B9E3681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BFD88-8944-3E11-34A3-73E599335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Introduction &amp; Problem Statement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F4694C-770E-0CD9-AFBD-FC09213F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7D105-65DF-6981-714F-46BB2EBA8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1D61E-AB34-75B9-084C-C8758C0F0785}"/>
              </a:ext>
            </a:extLst>
          </p:cNvPr>
          <p:cNvSpPr txBox="1"/>
          <p:nvPr/>
        </p:nvSpPr>
        <p:spPr>
          <a:xfrm>
            <a:off x="-1" y="154989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show validation screenshot</a:t>
            </a:r>
          </a:p>
          <a:p>
            <a:pPr algn="ctr"/>
            <a:endParaRPr lang="en-ZA" dirty="0"/>
          </a:p>
        </p:txBody>
      </p:sp>
      <p:pic>
        <p:nvPicPr>
          <p:cNvPr id="3" name="presentationclaim ">
            <a:hlinkClick r:id="" action="ppaction://media"/>
            <a:extLst>
              <a:ext uri="{FF2B5EF4-FFF2-40B4-BE49-F238E27FC236}">
                <a16:creationId xmlns:a16="http://schemas.microsoft.com/office/drawing/2014/main" id="{7C36B5E6-087F-9E72-CA15-E4A81BB89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39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AB540-F9D7-938C-765F-60A54197D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AB90AF-A4F9-8BF0-ADA4-CB68C2D2C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ABFD4A8-CD02-98C7-D0BB-C2633364E9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E0FF2-8DFA-98FA-799D-1D70C83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Lecturer View: Tracking &amp; Documents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F2DDDF-9CC9-A07A-BDD5-A0728C01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1B629-1168-22A0-5FBC-82351F36D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7BB07-861E-2A70-3650-5B960DBF1FE9}"/>
              </a:ext>
            </a:extLst>
          </p:cNvPr>
          <p:cNvSpPr txBox="1"/>
          <p:nvPr/>
        </p:nvSpPr>
        <p:spPr>
          <a:xfrm>
            <a:off x="0" y="1618735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/>
              <a:t>Supporting Documents</a:t>
            </a:r>
            <a:endParaRPr lang="en-ZA" dirty="0"/>
          </a:p>
          <a:p>
            <a:pPr algn="ctr"/>
            <a:r>
              <a:rPr lang="en-US" dirty="0"/>
              <a:t>Simple feature to upload documents (PDF, DOCX, XLSX) securely.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b="1" dirty="0"/>
              <a:t>Claim Status Tracking</a:t>
            </a:r>
          </a:p>
          <a:p>
            <a:pPr algn="ctr"/>
            <a:r>
              <a:rPr lang="en-US" dirty="0"/>
              <a:t>Transparent, real-time status update (Pending, Approved, Rejected) for reliability.</a:t>
            </a:r>
            <a:endParaRPr lang="en-Z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16B4D-6F1B-8186-1136-FB92D1AD9B51}"/>
              </a:ext>
            </a:extLst>
          </p:cNvPr>
          <p:cNvGrpSpPr/>
          <p:nvPr/>
        </p:nvGrpSpPr>
        <p:grpSpPr>
          <a:xfrm>
            <a:off x="7265744" y="939162"/>
            <a:ext cx="360" cy="360"/>
            <a:chOff x="7265744" y="93916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49F3F41-EC79-022D-C3A2-F74388CF922E}"/>
                    </a:ext>
                  </a:extLst>
                </p14:cNvPr>
                <p14:cNvContentPartPr/>
                <p14:nvPr/>
              </p14:nvContentPartPr>
              <p14:xfrm>
                <a:off x="7265744" y="939162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49F3F41-EC79-022D-C3A2-F74388CF92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9624" y="93304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F78554-5548-2D00-79F5-E170FE9C1C6F}"/>
                    </a:ext>
                  </a:extLst>
                </p14:cNvPr>
                <p14:cNvContentPartPr/>
                <p14:nvPr/>
              </p14:nvContentPartPr>
              <p14:xfrm>
                <a:off x="7265744" y="939162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F78554-5548-2D00-79F5-E170FE9C1C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9624" y="93304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390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95A59-4C8F-94F7-76DC-544A57A1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30B949-5DB5-B4D8-B5BE-44CA89A67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877E404-0404-9E87-9A53-BBD9269FFA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613" b="18137"/>
          <a:stretch>
            <a:fillRect/>
          </a:stretch>
        </p:blipFill>
        <p:spPr>
          <a:xfrm>
            <a:off x="0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DBF84-AA76-D78A-78F0-E04885111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657370"/>
            <a:ext cx="12191996" cy="776014"/>
          </a:xfrm>
        </p:spPr>
        <p:txBody>
          <a:bodyPr anchor="t">
            <a:normAutofit/>
          </a:bodyPr>
          <a:lstStyle/>
          <a:p>
            <a:pPr algn="ctr"/>
            <a:r>
              <a:rPr lang="en-ZA" sz="3600" dirty="0"/>
              <a:t>Introduction &amp; Problem Statement</a:t>
            </a:r>
            <a:endParaRPr lang="en-ZA" sz="3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2567B-F383-14C4-D7D5-A2E27F95F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BED50D-D5D7-A507-FC33-23E03AABC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FF45C-262A-0DBA-8D0E-4DA952D238DA}"/>
              </a:ext>
            </a:extLst>
          </p:cNvPr>
          <p:cNvSpPr txBox="1"/>
          <p:nvPr/>
        </p:nvSpPr>
        <p:spPr>
          <a:xfrm>
            <a:off x="0" y="16187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</a:t>
            </a:r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64A13A-C4BF-5A4D-8583-D9C48E29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B84027-272E-EFD3-7DB9-EFC3CD919694}"/>
                  </a:ext>
                </a:extLst>
              </p14:cNvPr>
              <p14:cNvContentPartPr/>
              <p14:nvPr/>
            </p14:nvContentPartPr>
            <p14:xfrm>
              <a:off x="1260224" y="4411362"/>
              <a:ext cx="1963080" cy="75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B84027-272E-EFD3-7DB9-EFC3CD919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4104" y="4405242"/>
                <a:ext cx="1975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FB3B9D-3F91-73EC-AB60-291671B95587}"/>
                  </a:ext>
                </a:extLst>
              </p14:cNvPr>
              <p14:cNvContentPartPr/>
              <p14:nvPr/>
            </p14:nvContentPartPr>
            <p14:xfrm>
              <a:off x="3335984" y="5059002"/>
              <a:ext cx="896760" cy="4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FB3B9D-3F91-73EC-AB60-291671B955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9864" y="5052882"/>
                <a:ext cx="90900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48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381</Words>
  <Application>Microsoft Office PowerPoint</Application>
  <PresentationFormat>Widescreen</PresentationFormat>
  <Paragraphs>74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Bierstadt</vt:lpstr>
      <vt:lpstr>GestaltVTI</vt:lpstr>
      <vt:lpstr>Welcome to Contract Monthly Claim Presentation</vt:lpstr>
      <vt:lpstr>Introduction &amp; Problem Statement</vt:lpstr>
      <vt:lpstr>Architecture &amp; Design</vt:lpstr>
      <vt:lpstr>Lecturer View: Claim Submission &amp; Automation</vt:lpstr>
      <vt:lpstr>Introduction &amp; Problem Statement</vt:lpstr>
      <vt:lpstr>Introduction &amp; Problem Statement</vt:lpstr>
      <vt:lpstr>Introduction &amp; Problem Statement</vt:lpstr>
      <vt:lpstr>Lecturer View: Tracking &amp; Documents</vt:lpstr>
      <vt:lpstr>Introduction &amp; Problem Statement</vt:lpstr>
      <vt:lpstr>Introduction &amp; Problem Statement</vt:lpstr>
      <vt:lpstr>Coordinator/Manager View: Verification Automation</vt:lpstr>
      <vt:lpstr>Pics </vt:lpstr>
      <vt:lpstr>Security &amp; Reliability</vt:lpstr>
      <vt:lpstr> </vt:lpstr>
      <vt:lpstr>HR View: Processing &amp; Data Management</vt:lpstr>
      <vt:lpstr>Pics </vt:lpstr>
      <vt:lpstr>Pics </vt:lpstr>
      <vt:lpstr>Pics </vt:lpstr>
      <vt:lpstr>Pics </vt:lpstr>
      <vt:lpstr>Conclusion &amp; Future Enhancements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Tshiamo Mbatha</dc:creator>
  <cp:lastModifiedBy>Tshiamo Mbatha</cp:lastModifiedBy>
  <cp:revision>7</cp:revision>
  <dcterms:created xsi:type="dcterms:W3CDTF">2025-11-19T11:29:04Z</dcterms:created>
  <dcterms:modified xsi:type="dcterms:W3CDTF">2025-11-20T11:51:06Z</dcterms:modified>
</cp:coreProperties>
</file>